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66" r:id="rId6"/>
    <p:sldId id="278" r:id="rId7"/>
    <p:sldId id="277" r:id="rId8"/>
    <p:sldId id="264" r:id="rId9"/>
    <p:sldId id="276" r:id="rId1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1EAE"/>
    <a:srgbClr val="FF2C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34"/>
    <p:restoredTop sz="95964"/>
  </p:normalViewPr>
  <p:slideViewPr>
    <p:cSldViewPr snapToGrid="0">
      <p:cViewPr varScale="1">
        <p:scale>
          <a:sx n="63" d="100"/>
          <a:sy n="63" d="100"/>
        </p:scale>
        <p:origin x="9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BF67F1F4-EB8A-7D71-A701-EEC8EF458A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84075F4-F609-28F8-346C-BA1216CB3EA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772965"/>
            <a:ext cx="9359096" cy="2387600"/>
          </a:xfrm>
        </p:spPr>
        <p:txBody>
          <a:bodyPr anchor="b"/>
          <a:lstStyle>
            <a:lvl1pPr algn="l">
              <a:defRPr sz="6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TITRE DE LA PRESENTATION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5092A91-A688-7518-86D8-1962F28C6B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3246437"/>
            <a:ext cx="2743200" cy="365125"/>
          </a:xfrm>
        </p:spPr>
        <p:txBody>
          <a:bodyPr/>
          <a:lstStyle/>
          <a:p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709593F-2D61-D184-852C-D3840BD291B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17783" y="387534"/>
            <a:ext cx="811543" cy="81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968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254EE72-D066-49B3-5F2E-D011EF02EB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04466A7-C4BA-100F-74D6-B8C6C8B8AA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429001"/>
            <a:ext cx="10515600" cy="2697956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NOM CHAPITRE LONG </a:t>
            </a:r>
            <a:br>
              <a:rPr lang="fr-FR" dirty="0"/>
            </a:br>
            <a:r>
              <a:rPr lang="fr-FR" dirty="0"/>
              <a:t>OU COURT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4FE5A8-6755-1C64-8299-188DD23CA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9C938B-4A91-23B8-D18C-D047D8EB7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E9201B-B901-1D49-E17B-B39FB9CD0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682A-49C2-1342-B829-43F8BA8EA053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75C9589E-918F-4ED1-41B2-C253FC8764DF}"/>
              </a:ext>
            </a:extLst>
          </p:cNvPr>
          <p:cNvSpPr txBox="1">
            <a:spLocks/>
          </p:cNvSpPr>
          <p:nvPr userDrawn="1"/>
        </p:nvSpPr>
        <p:spPr>
          <a:xfrm>
            <a:off x="838200" y="561855"/>
            <a:ext cx="3560180" cy="24012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"/>
                <a:ea typeface="+mj-ea"/>
                <a:cs typeface="Sana" pitchFamily="2" charset="-78"/>
              </a:defRPr>
            </a:lvl1pPr>
          </a:lstStyle>
          <a:p>
            <a:r>
              <a:rPr lang="fr-FR" sz="18400" b="1" baseline="0" dirty="0">
                <a:latin typeface="Poppins" pitchFamily="2" charset="77"/>
              </a:rPr>
              <a:t>01.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70A01353-D727-6AC7-0425-39BBE05D52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9077" y="387534"/>
            <a:ext cx="813287" cy="81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661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89754E13-A7CF-D066-E92B-9F1EE8A431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04466A7-C4BA-100F-74D6-B8C6C8B8AA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429001"/>
            <a:ext cx="10515600" cy="2697956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NOM CHAPITRE LONG </a:t>
            </a:r>
            <a:br>
              <a:rPr lang="fr-FR" dirty="0"/>
            </a:br>
            <a:r>
              <a:rPr lang="fr-FR" dirty="0"/>
              <a:t>OU COURT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4FE5A8-6755-1C64-8299-188DD23CA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9C938B-4A91-23B8-D18C-D047D8EB7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E9201B-B901-1D49-E17B-B39FB9CD0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682A-49C2-1342-B829-43F8BA8EA053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A5018E4-2F57-C321-1C46-3255155A2C42}"/>
              </a:ext>
            </a:extLst>
          </p:cNvPr>
          <p:cNvSpPr txBox="1">
            <a:spLocks/>
          </p:cNvSpPr>
          <p:nvPr userDrawn="1"/>
        </p:nvSpPr>
        <p:spPr>
          <a:xfrm>
            <a:off x="838199" y="561855"/>
            <a:ext cx="3903617" cy="24012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"/>
                <a:ea typeface="+mj-ea"/>
                <a:cs typeface="Sana" pitchFamily="2" charset="-78"/>
              </a:defRPr>
            </a:lvl1pPr>
          </a:lstStyle>
          <a:p>
            <a:r>
              <a:rPr lang="fr-FR" sz="18400" b="1" baseline="0" dirty="0">
                <a:latin typeface="Poppins" pitchFamily="2" charset="77"/>
              </a:rPr>
              <a:t>02.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2D6235C-8D34-F79B-D2B0-CEF3283EBB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9077" y="387534"/>
            <a:ext cx="813287" cy="81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684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C7117985-D145-CBAE-9743-984A33725C1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04466A7-C4BA-100F-74D6-B8C6C8B8AA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429001"/>
            <a:ext cx="10515600" cy="2697956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NOM CHAPITRE LONG </a:t>
            </a:r>
            <a:br>
              <a:rPr lang="fr-FR" dirty="0"/>
            </a:br>
            <a:r>
              <a:rPr lang="fr-FR" dirty="0"/>
              <a:t>OU COURT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4FE5A8-6755-1C64-8299-188DD23CA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9C938B-4A91-23B8-D18C-D047D8EB7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E9201B-B901-1D49-E17B-B39FB9CD0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682A-49C2-1342-B829-43F8BA8EA053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A5018E4-2F57-C321-1C46-3255155A2C42}"/>
              </a:ext>
            </a:extLst>
          </p:cNvPr>
          <p:cNvSpPr txBox="1">
            <a:spLocks/>
          </p:cNvSpPr>
          <p:nvPr userDrawn="1"/>
        </p:nvSpPr>
        <p:spPr>
          <a:xfrm>
            <a:off x="838200" y="561855"/>
            <a:ext cx="4073434" cy="24012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"/>
                <a:ea typeface="+mj-ea"/>
                <a:cs typeface="Sana" pitchFamily="2" charset="-78"/>
              </a:defRPr>
            </a:lvl1pPr>
          </a:lstStyle>
          <a:p>
            <a:r>
              <a:rPr lang="fr-FR" sz="18400" b="1" dirty="0">
                <a:latin typeface="Poppins" pitchFamily="2" charset="77"/>
                <a:cs typeface="Poppins" pitchFamily="2" charset="77"/>
              </a:rPr>
              <a:t>03.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ED15F6A-061B-2657-570F-04633F3559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9077" y="387534"/>
            <a:ext cx="813287" cy="81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467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5C1AE518-C14F-C107-80F8-BDAB60466F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04466A7-C4BA-100F-74D6-B8C6C8B8AA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429001"/>
            <a:ext cx="10515600" cy="2697956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NOM CHAPITRE LONG </a:t>
            </a:r>
            <a:br>
              <a:rPr lang="fr-FR" dirty="0"/>
            </a:br>
            <a:r>
              <a:rPr lang="fr-FR" dirty="0"/>
              <a:t>OU COURT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94FE5A8-6755-1C64-8299-188DD23CA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9C938B-4A91-23B8-D18C-D047D8EB7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E9201B-B901-1D49-E17B-B39FB9CD0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682A-49C2-1342-B829-43F8BA8EA053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9A5018E4-2F57-C321-1C46-3255155A2C42}"/>
              </a:ext>
            </a:extLst>
          </p:cNvPr>
          <p:cNvSpPr txBox="1">
            <a:spLocks/>
          </p:cNvSpPr>
          <p:nvPr userDrawn="1"/>
        </p:nvSpPr>
        <p:spPr>
          <a:xfrm>
            <a:off x="838199" y="561855"/>
            <a:ext cx="4021183" cy="24012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"/>
                <a:ea typeface="+mj-ea"/>
                <a:cs typeface="Sana" pitchFamily="2" charset="-78"/>
              </a:defRPr>
            </a:lvl1pPr>
          </a:lstStyle>
          <a:p>
            <a:r>
              <a:rPr lang="fr-FR" sz="18400" b="1" dirty="0">
                <a:latin typeface="Poppins" pitchFamily="2" charset="77"/>
                <a:cs typeface="Poppins" pitchFamily="2" charset="77"/>
              </a:rPr>
              <a:t>04.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E4CB403-D16C-A160-123D-90B2E00A23B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9077" y="387534"/>
            <a:ext cx="813287" cy="81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174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08C9EB93-D5FB-BB89-68A1-293C1413C1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22900" y="-11670"/>
            <a:ext cx="67691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5261210-E810-7BDA-B907-18C3D09A13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448099"/>
            <a:ext cx="10515600" cy="532434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AJOUTER UN TITRE ICI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EF296CD0-1004-E5EF-5AC9-02EB57AE8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1727317"/>
            <a:ext cx="4584699" cy="331823"/>
          </a:xfrm>
        </p:spPr>
        <p:txBody>
          <a:bodyPr anchor="b">
            <a:normAutofit/>
          </a:bodyPr>
          <a:lstStyle>
            <a:lvl1pPr marL="0" indent="0">
              <a:buNone/>
              <a:defRPr sz="1400" b="1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fr-FR" dirty="0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535B6422-08FE-4BBB-C7A9-E369D180B30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38201" y="3251419"/>
            <a:ext cx="4584699" cy="331823"/>
          </a:xfrm>
        </p:spPr>
        <p:txBody>
          <a:bodyPr anchor="b">
            <a:normAutofit/>
          </a:bodyPr>
          <a:lstStyle>
            <a:lvl1pPr marL="0" indent="0">
              <a:buNone/>
              <a:defRPr sz="1400" b="1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fr-FR" dirty="0"/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248C9358-CBFD-A4A4-4077-9BA891E27E59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838201" y="4766306"/>
            <a:ext cx="4584699" cy="331823"/>
          </a:xfrm>
        </p:spPr>
        <p:txBody>
          <a:bodyPr anchor="b">
            <a:normAutofit/>
          </a:bodyPr>
          <a:lstStyle>
            <a:lvl1pPr marL="0" indent="0">
              <a:buNone/>
              <a:defRPr sz="1400" b="1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fr-FR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0228A4D-6C1D-8F19-5CE9-0B4C861AD905}"/>
              </a:ext>
            </a:extLst>
          </p:cNvPr>
          <p:cNvSpPr txBox="1"/>
          <p:nvPr userDrawn="1"/>
        </p:nvSpPr>
        <p:spPr>
          <a:xfrm>
            <a:off x="7264399" y="1574646"/>
            <a:ext cx="365615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600" b="1" i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XX</a:t>
            </a:r>
          </a:p>
          <a:p>
            <a:r>
              <a:rPr lang="fr-FR" sz="32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LOREM IPSUM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9BFBA44-F401-CBD4-D5EF-F308CBCBBC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9077" y="387534"/>
            <a:ext cx="813287" cy="816234"/>
          </a:xfrm>
          <a:prstGeom prst="rect">
            <a:avLst/>
          </a:prstGeom>
        </p:spPr>
      </p:pic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D71B1DD8-58D8-F863-30BF-56C625C8C13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31849" y="1028324"/>
            <a:ext cx="4584699" cy="331823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AJOUTER UN SOUS-TITRE ICI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5F12007-5CD6-43EA-2CA5-FD81C906A71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1850" y="2106931"/>
            <a:ext cx="4591050" cy="1045344"/>
          </a:xfrm>
        </p:spPr>
        <p:txBody>
          <a:bodyPr>
            <a:noAutofit/>
          </a:bodyPr>
          <a:lstStyle>
            <a:lvl1pPr>
              <a:defRPr sz="1200">
                <a:solidFill>
                  <a:srgbClr val="081EAE"/>
                </a:solidFill>
              </a:defRPr>
            </a:lvl1pPr>
            <a:lvl2pPr>
              <a:defRPr sz="1200">
                <a:solidFill>
                  <a:srgbClr val="081EAE"/>
                </a:solidFill>
              </a:defRPr>
            </a:lvl2pPr>
            <a:lvl3pPr>
              <a:defRPr sz="1200">
                <a:solidFill>
                  <a:srgbClr val="081EAE"/>
                </a:solidFill>
              </a:defRPr>
            </a:lvl3pPr>
            <a:lvl4pPr>
              <a:defRPr sz="1200">
                <a:solidFill>
                  <a:srgbClr val="081EAE"/>
                </a:solidFill>
              </a:defRPr>
            </a:lvl4pPr>
            <a:lvl5pPr>
              <a:defRPr sz="1200">
                <a:solidFill>
                  <a:srgbClr val="081EAE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23076C71-602D-667C-7A29-4B14AB8B4F9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498" y="3652102"/>
            <a:ext cx="4591050" cy="1045344"/>
          </a:xfrm>
        </p:spPr>
        <p:txBody>
          <a:bodyPr>
            <a:noAutofit/>
          </a:bodyPr>
          <a:lstStyle>
            <a:lvl1pPr>
              <a:defRPr sz="1200">
                <a:solidFill>
                  <a:srgbClr val="081EAE"/>
                </a:solidFill>
              </a:defRPr>
            </a:lvl1pPr>
            <a:lvl2pPr>
              <a:defRPr sz="1200">
                <a:solidFill>
                  <a:srgbClr val="081EAE"/>
                </a:solidFill>
              </a:defRPr>
            </a:lvl2pPr>
            <a:lvl3pPr>
              <a:defRPr sz="1200">
                <a:solidFill>
                  <a:srgbClr val="081EAE"/>
                </a:solidFill>
              </a:defRPr>
            </a:lvl3pPr>
            <a:lvl4pPr>
              <a:defRPr sz="1200">
                <a:solidFill>
                  <a:srgbClr val="081EAE"/>
                </a:solidFill>
              </a:defRPr>
            </a:lvl4pPr>
            <a:lvl5pPr>
              <a:defRPr sz="1200">
                <a:solidFill>
                  <a:srgbClr val="081EAE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3C9D185A-F8AB-4358-5CE4-278D31937F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5498" y="5169588"/>
            <a:ext cx="4591050" cy="1045344"/>
          </a:xfrm>
        </p:spPr>
        <p:txBody>
          <a:bodyPr>
            <a:noAutofit/>
          </a:bodyPr>
          <a:lstStyle>
            <a:lvl1pPr>
              <a:defRPr sz="1200">
                <a:solidFill>
                  <a:srgbClr val="081EAE"/>
                </a:solidFill>
              </a:defRPr>
            </a:lvl1pPr>
            <a:lvl2pPr>
              <a:defRPr sz="1200">
                <a:solidFill>
                  <a:srgbClr val="081EAE"/>
                </a:solidFill>
              </a:defRPr>
            </a:lvl2pPr>
            <a:lvl3pPr>
              <a:defRPr sz="1200">
                <a:solidFill>
                  <a:srgbClr val="081EAE"/>
                </a:solidFill>
              </a:defRPr>
            </a:lvl3pPr>
            <a:lvl4pPr>
              <a:defRPr sz="1200">
                <a:solidFill>
                  <a:srgbClr val="081EAE"/>
                </a:solidFill>
              </a:defRPr>
            </a:lvl4pPr>
            <a:lvl5pPr>
              <a:defRPr sz="1200">
                <a:solidFill>
                  <a:srgbClr val="081EAE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94242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0FDC28A4-60FB-C0B7-77F8-C27E345129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5B3FC46-25D9-18C4-DA32-456AE1B04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7C58916-0DDD-BF2D-88A9-790E57C8A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A5769CE-6840-8E77-28D2-7DE3D87C3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682A-49C2-1342-B829-43F8BA8EA053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1C09FF52-B6DD-ED2F-6C8B-BF97648111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448099"/>
            <a:ext cx="9945007" cy="532434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fr-FR" dirty="0"/>
              <a:t>AJOUTER UN TITRE ICI</a:t>
            </a:r>
          </a:p>
        </p:txBody>
      </p:sp>
      <p:sp>
        <p:nvSpPr>
          <p:cNvPr id="2" name="Espace réservé pour une image  2">
            <a:extLst>
              <a:ext uri="{FF2B5EF4-FFF2-40B4-BE49-F238E27FC236}">
                <a16:creationId xmlns:a16="http://schemas.microsoft.com/office/drawing/2014/main" id="{894A28B6-8FF7-8765-5D2A-F65BE7734B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7950" y="1825625"/>
            <a:ext cx="6165850" cy="363041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1062D23-5E84-40A2-6570-2B0F5CB313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9077" y="387534"/>
            <a:ext cx="813287" cy="816234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E6EC1E-ECE0-4752-227C-596AD3FA41F2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31849" y="1028324"/>
            <a:ext cx="4584699" cy="331823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AJOUTER UN SOUS-TITRE ICI </a:t>
            </a:r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F8FFC84C-18ED-D134-5E56-6338F05BE4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5498" y="1825624"/>
            <a:ext cx="4114800" cy="3630419"/>
          </a:xfrm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01772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83853121-38AE-2DC6-3B26-B7774464B4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53550" y="0"/>
            <a:ext cx="5750933" cy="68580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A0D790F-49BC-E678-7732-384E2A8A76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23019"/>
          <a:stretch/>
        </p:blipFill>
        <p:spPr>
          <a:xfrm>
            <a:off x="9762909" y="0"/>
            <a:ext cx="2429091" cy="6858000"/>
          </a:xfrm>
          <a:prstGeom prst="rect">
            <a:avLst/>
          </a:prstGeom>
        </p:spPr>
      </p:pic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18CE88C-1689-DC88-F17B-364CD066E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81EAE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F2FCE7AC-034F-676F-7EC9-BC36CB5677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448099"/>
            <a:ext cx="10515600" cy="532434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AJOUTER UN TITRE ICI</a:t>
            </a:r>
          </a:p>
        </p:txBody>
      </p:sp>
      <p:sp>
        <p:nvSpPr>
          <p:cNvPr id="21" name="Espace réservé pour une image  2">
            <a:extLst>
              <a:ext uri="{FF2B5EF4-FFF2-40B4-BE49-F238E27FC236}">
                <a16:creationId xmlns:a16="http://schemas.microsoft.com/office/drawing/2014/main" id="{0C6D0097-952B-894E-2F7F-6247389E83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8200" y="1816305"/>
            <a:ext cx="10515600" cy="29653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rgbClr val="081EAE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50A4D78C-9404-EB87-78B1-1013366DADC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009077" y="387534"/>
            <a:ext cx="813287" cy="816234"/>
          </a:xfrm>
          <a:prstGeom prst="rect">
            <a:avLst/>
          </a:prstGeom>
        </p:spPr>
      </p:pic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2D2C3E00-648D-4A33-A0B9-9D0471CA1653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31849" y="1028324"/>
            <a:ext cx="4584699" cy="331823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AJOUTER UN SOUS-TITRE ICI 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181F6F89-5F92-8673-FFFB-414B5165157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5498" y="5102807"/>
            <a:ext cx="3828052" cy="1112125"/>
          </a:xfrm>
        </p:spPr>
        <p:txBody>
          <a:bodyPr>
            <a:noAutofit/>
          </a:bodyPr>
          <a:lstStyle>
            <a:lvl1pPr>
              <a:defRPr sz="1200">
                <a:solidFill>
                  <a:srgbClr val="081EAE"/>
                </a:solidFill>
              </a:defRPr>
            </a:lvl1pPr>
            <a:lvl2pPr>
              <a:defRPr sz="1200">
                <a:solidFill>
                  <a:srgbClr val="081EAE"/>
                </a:solidFill>
              </a:defRPr>
            </a:lvl2pPr>
            <a:lvl3pPr>
              <a:defRPr sz="1200">
                <a:solidFill>
                  <a:srgbClr val="081EAE"/>
                </a:solidFill>
              </a:defRPr>
            </a:lvl3pPr>
            <a:lvl4pPr>
              <a:defRPr sz="1200">
                <a:solidFill>
                  <a:srgbClr val="081EAE"/>
                </a:solidFill>
              </a:defRPr>
            </a:lvl4pPr>
            <a:lvl5pPr>
              <a:defRPr sz="1200">
                <a:solidFill>
                  <a:srgbClr val="081EAE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88898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0180CCAD-2A40-A9A6-F130-3A98720F03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08381" y="0"/>
            <a:ext cx="1983619" cy="6857999"/>
          </a:xfrm>
          <a:prstGeom prst="rect">
            <a:avLst/>
          </a:prstGeom>
        </p:spPr>
      </p:pic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EE849A0-DD1E-6778-93E9-819CD08D9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81EAE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7D9A7B0-6548-4E88-3610-687BC2C62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81EAE"/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716210F-CDD3-0E40-E94E-9DF73965D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8682A-49C2-1342-B829-43F8BA8EA053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BB55B216-7C45-724C-DA4E-F18627E1E0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448099"/>
            <a:ext cx="10515600" cy="532434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AJOUTER UN TITRE ICI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F50FABC-B80F-73FF-9232-C2D32966301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17783" y="387534"/>
            <a:ext cx="811543" cy="816234"/>
          </a:xfrm>
          <a:prstGeom prst="rect">
            <a:avLst/>
          </a:prstGeom>
        </p:spPr>
      </p:pic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7A8159DF-0F0D-727F-D4A9-80A9F04BAA97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31849" y="1028324"/>
            <a:ext cx="4584699" cy="331823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AJOUTER UN SOUS-TITRE ICI </a:t>
            </a:r>
          </a:p>
        </p:txBody>
      </p:sp>
    </p:spTree>
    <p:extLst>
      <p:ext uri="{BB962C8B-B14F-4D97-AF65-F5344CB8AC3E}">
        <p14:creationId xmlns:p14="http://schemas.microsoft.com/office/powerpoint/2010/main" val="1882835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371CEC9A-BD33-1EE6-A7D2-08CBA239D9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448099"/>
            <a:ext cx="10515600" cy="532434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AJOUTER UN TITRE ICI</a:t>
            </a:r>
          </a:p>
        </p:txBody>
      </p:sp>
      <p:sp>
        <p:nvSpPr>
          <p:cNvPr id="13" name="Espace réservé pour une image  2">
            <a:extLst>
              <a:ext uri="{FF2B5EF4-FFF2-40B4-BE49-F238E27FC236}">
                <a16:creationId xmlns:a16="http://schemas.microsoft.com/office/drawing/2014/main" id="{90DADD1D-E826-265D-1710-5767F0817F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85DC79A0-4710-B697-9D99-4129F6DBA7B7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31849" y="1028324"/>
            <a:ext cx="4584699" cy="331823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AJOUTER UN SOUS-TITRE ICI </a:t>
            </a:r>
          </a:p>
        </p:txBody>
      </p:sp>
    </p:spTree>
    <p:extLst>
      <p:ext uri="{BB962C8B-B14F-4D97-AF65-F5344CB8AC3E}">
        <p14:creationId xmlns:p14="http://schemas.microsoft.com/office/powerpoint/2010/main" val="2646927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300D1D3-2094-62C5-50FA-304CD64EDF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448099"/>
            <a:ext cx="10515600" cy="532434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AJOUTER UN TITRE ICI</a:t>
            </a:r>
          </a:p>
        </p:txBody>
      </p:sp>
      <p:sp>
        <p:nvSpPr>
          <p:cNvPr id="14" name="Espace réservé pour une image  2">
            <a:extLst>
              <a:ext uri="{FF2B5EF4-FFF2-40B4-BE49-F238E27FC236}">
                <a16:creationId xmlns:a16="http://schemas.microsoft.com/office/drawing/2014/main" id="{292466D2-6EEF-70CF-1368-F54554E8FF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07572" y="0"/>
            <a:ext cx="678442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7E89249D-3A3E-7B88-7745-8472925C8C61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31849" y="1028324"/>
            <a:ext cx="4584699" cy="331823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AJOUTER UN SOUS-TITRE ICI </a:t>
            </a:r>
          </a:p>
        </p:txBody>
      </p:sp>
    </p:spTree>
    <p:extLst>
      <p:ext uri="{BB962C8B-B14F-4D97-AF65-F5344CB8AC3E}">
        <p14:creationId xmlns:p14="http://schemas.microsoft.com/office/powerpoint/2010/main" val="1380371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5300D1D3-2094-62C5-50FA-304CD64EDF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448099"/>
            <a:ext cx="10515600" cy="532434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AJOUTER UN TITRE ICI</a:t>
            </a:r>
          </a:p>
        </p:txBody>
      </p:sp>
      <p:sp>
        <p:nvSpPr>
          <p:cNvPr id="17" name="Espace réservé pour une image  2">
            <a:extLst>
              <a:ext uri="{FF2B5EF4-FFF2-40B4-BE49-F238E27FC236}">
                <a16:creationId xmlns:a16="http://schemas.microsoft.com/office/drawing/2014/main" id="{8CD7B70E-8D49-5FF4-1016-A836648D04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33697" y="0"/>
            <a:ext cx="6658303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18" name="Espace réservé du texte 2">
            <a:extLst>
              <a:ext uri="{FF2B5EF4-FFF2-40B4-BE49-F238E27FC236}">
                <a16:creationId xmlns:a16="http://schemas.microsoft.com/office/drawing/2014/main" id="{53FCDAA1-5E47-734D-D05A-5852FBAF187B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31849" y="1028324"/>
            <a:ext cx="4584699" cy="331823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AJOUTER UN SOUS-TITRE ICI </a:t>
            </a:r>
          </a:p>
        </p:txBody>
      </p:sp>
    </p:spTree>
    <p:extLst>
      <p:ext uri="{BB962C8B-B14F-4D97-AF65-F5344CB8AC3E}">
        <p14:creationId xmlns:p14="http://schemas.microsoft.com/office/powerpoint/2010/main" val="2903233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E7F4622-5EC4-E33E-1511-C8844138DF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1850" y="1738180"/>
            <a:ext cx="10521950" cy="34096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81AC9B-875F-4549-5EFE-9FBBCB304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81EAE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29AD174-085E-A88E-93AA-979D416EC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81EAE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096D19E-018D-8301-3CDC-C5672A1C8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81EAE"/>
                </a:solidFill>
              </a:defRPr>
            </a:lvl1pPr>
          </a:lstStyle>
          <a:p>
            <a:fld id="{ABF8682A-49C2-1342-B829-43F8BA8EA053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BBE49EE2-B646-FD31-6115-4D0BCD589A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448099"/>
            <a:ext cx="10515600" cy="532434"/>
          </a:xfrm>
        </p:spPr>
        <p:txBody>
          <a:bodyPr anchor="b">
            <a:normAutofit/>
          </a:bodyPr>
          <a:lstStyle>
            <a:lvl1pPr>
              <a:defRPr sz="3200" b="1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r-FR" dirty="0"/>
              <a:t>AJOUTER UN TITRE ICI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6AE0566-D8AC-E11B-364C-CA0E7E242E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17783" y="387534"/>
            <a:ext cx="811543" cy="816234"/>
          </a:xfrm>
          <a:prstGeom prst="rect">
            <a:avLst/>
          </a:prstGeom>
        </p:spPr>
      </p:pic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79240A0B-7F3A-B53E-977B-D45584117253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31849" y="1028324"/>
            <a:ext cx="4584699" cy="331823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AJOUTER UN SOUS-TITRE ICI 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7003CA7-9C60-8645-6530-3669F019601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1849" y="5294902"/>
            <a:ext cx="10515599" cy="9144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FF2C50"/>
                </a:solidFill>
              </a:defRPr>
            </a:lvl1pPr>
            <a:lvl2pPr>
              <a:defRPr sz="2000" b="1">
                <a:solidFill>
                  <a:srgbClr val="FF2C50"/>
                </a:solidFill>
              </a:defRPr>
            </a:lvl2pPr>
            <a:lvl3pPr>
              <a:defRPr sz="1800" b="1">
                <a:solidFill>
                  <a:srgbClr val="FF2C50"/>
                </a:solidFill>
              </a:defRPr>
            </a:lvl3pPr>
            <a:lvl4pPr>
              <a:defRPr sz="1600" b="1">
                <a:solidFill>
                  <a:srgbClr val="FF2C50"/>
                </a:solidFill>
              </a:defRPr>
            </a:lvl4pPr>
            <a:lvl5pPr>
              <a:defRPr sz="1600" b="1">
                <a:solidFill>
                  <a:srgbClr val="FF2C50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300845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2FE6D43-EE38-209F-A172-7338779231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16978" y="4687993"/>
            <a:ext cx="3158037" cy="103385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CF3EAD4-6FED-D8D2-12EB-ED58ADEA7F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18837" y="766226"/>
            <a:ext cx="3554321" cy="3574866"/>
          </a:xfrm>
          <a:prstGeom prst="rect">
            <a:avLst/>
          </a:prstGeom>
        </p:spPr>
      </p:pic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D745AD87-EAB5-A1A1-7890-FB0546A663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18836" y="5925862"/>
            <a:ext cx="3554322" cy="331823"/>
          </a:xfrm>
        </p:spPr>
        <p:txBody>
          <a:bodyPr anchor="b">
            <a:normAutofit/>
          </a:bodyPr>
          <a:lstStyle>
            <a:lvl1pPr marL="0" indent="0" algn="ctr">
              <a:buNone/>
              <a:defRPr sz="1400" b="1">
                <a:solidFill>
                  <a:srgbClr val="081EAE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Ajouter un contact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B9EF971-9CFC-65AE-5729-5E42862A9AC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208381" y="0"/>
            <a:ext cx="1983619" cy="68579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8185319-35A3-BCFE-8B9F-CD0899755D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23019"/>
          <a:stretch/>
        </p:blipFill>
        <p:spPr>
          <a:xfrm flipH="1">
            <a:off x="-7" y="0"/>
            <a:ext cx="19836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391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939C75C-6F90-8754-3F65-97BD97B80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77FF93D-E082-CA17-BE21-204145178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3128DE-1457-1FCC-EB9B-54921BD980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fld id="{0947546C-3699-5945-8CFA-93E80122DF23}" type="datetimeFigureOut">
              <a:rPr lang="fr-FR" smtClean="0"/>
              <a:pPr/>
              <a:t>17/09/2026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657F29-FC2C-F09C-22EC-B213F76E03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BE9C8B-788C-BB4D-708F-C458F46C37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fld id="{ABF8682A-49C2-1342-B829-43F8BA8EA05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7601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63" r:id="rId12"/>
    <p:sldLayoutId id="2147483657" r:id="rId13"/>
    <p:sldLayoutId id="214748366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tennis2table.com/materiel-tennis-de-table/table-ping-pong/collectivite/table-cornilleau-park-outdoor.html" TargetMode="Externa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mickael.mevellec@fftt.org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43136F-3681-2D38-8A80-219B2F2872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21840" y="1212645"/>
            <a:ext cx="7995920" cy="2963116"/>
          </a:xfrm>
        </p:spPr>
        <p:txBody>
          <a:bodyPr>
            <a:normAutofit/>
          </a:bodyPr>
          <a:lstStyle/>
          <a:p>
            <a:pPr algn="ctr"/>
            <a:r>
              <a:rPr lang="fr-FR" sz="5400" dirty="0">
                <a:latin typeface=""/>
              </a:rPr>
              <a:t>OPERATION</a:t>
            </a:r>
            <a:br>
              <a:rPr lang="fr-FR" dirty="0">
                <a:latin typeface=""/>
              </a:rPr>
            </a:br>
            <a:r>
              <a:rPr lang="fr-FR" sz="2700" dirty="0">
                <a:latin typeface=""/>
              </a:rPr>
              <a:t> </a:t>
            </a:r>
            <a:br>
              <a:rPr lang="fr-FR" dirty="0">
                <a:latin typeface=""/>
              </a:rPr>
            </a:br>
            <a:br>
              <a:rPr lang="fr-FR" sz="2000" dirty="0">
                <a:latin typeface=""/>
              </a:rPr>
            </a:br>
            <a:r>
              <a:rPr lang="fr-FR" sz="5400" dirty="0">
                <a:latin typeface=""/>
              </a:rPr>
              <a:t>« 1 ETABLISSEMENT / 1 TABLE »</a:t>
            </a:r>
            <a:endParaRPr lang="fr-FR" dirty="0">
              <a:latin typeface="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3CBB6C5-1910-BD17-7FC3-9BB833922BFD}"/>
              </a:ext>
            </a:extLst>
          </p:cNvPr>
          <p:cNvSpPr txBox="1"/>
          <p:nvPr/>
        </p:nvSpPr>
        <p:spPr>
          <a:xfrm>
            <a:off x="6939280" y="5145527"/>
            <a:ext cx="3328387" cy="80288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l"/>
            <a:r>
              <a:rPr lang="fr-FR" sz="3200" dirty="0">
                <a:solidFill>
                  <a:schemeClr val="bg1"/>
                </a:solidFill>
              </a:rPr>
              <a:t>Edition 2026/2027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BCC0035-E2CB-8E30-5C66-B4B3502726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229" y="4378960"/>
            <a:ext cx="1600585" cy="2261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325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5E40C3F-4F34-DC56-8176-9FA142C6FF00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672662" y="534338"/>
            <a:ext cx="4584699" cy="331823"/>
          </a:xfrm>
        </p:spPr>
        <p:txBody>
          <a:bodyPr/>
          <a:lstStyle/>
          <a:p>
            <a:r>
              <a:rPr lang="fr-FR" sz="2400" b="1" dirty="0"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</a:p>
        </p:txBody>
      </p:sp>
      <p:sp>
        <p:nvSpPr>
          <p:cNvPr id="7" name="Google Shape;80;p4">
            <a:extLst>
              <a:ext uri="{FF2B5EF4-FFF2-40B4-BE49-F238E27FC236}">
                <a16:creationId xmlns:a16="http://schemas.microsoft.com/office/drawing/2014/main" id="{58B861CA-912D-70CF-6F2B-6ED8E38CBB70}"/>
              </a:ext>
            </a:extLst>
          </p:cNvPr>
          <p:cNvSpPr txBox="1">
            <a:spLocks/>
          </p:cNvSpPr>
          <p:nvPr/>
        </p:nvSpPr>
        <p:spPr>
          <a:xfrm>
            <a:off x="497840" y="1242276"/>
            <a:ext cx="6675120" cy="3460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Les objectifs de l’opération sont de :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fr-FR" sz="1400" dirty="0">
              <a:solidFill>
                <a:schemeClr val="accent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* Développer la pratique du tennis de table dans les établissements scolaires</a:t>
            </a:r>
          </a:p>
          <a:p>
            <a:pPr marL="0" indent="0">
              <a:lnSpc>
                <a:spcPct val="115000"/>
              </a:lnSpc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fr-FR" sz="1400" dirty="0">
              <a:solidFill>
                <a:schemeClr val="accent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* Doter </a:t>
            </a:r>
            <a:r>
              <a:rPr lang="fr-FR" sz="14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les collèges et lycées affiliés à l’UNSS ou l’UGSEL (partenaires FFTT), de tables fixes extérieures pour :</a:t>
            </a:r>
          </a:p>
          <a:p>
            <a:pPr marL="285750" indent="-285750" algn="just">
              <a:lnSpc>
                <a:spcPct val="115000"/>
              </a:lnSpc>
              <a:spcBef>
                <a:spcPts val="600"/>
              </a:spcBef>
              <a:buClr>
                <a:schemeClr val="dk1"/>
              </a:buClr>
              <a:buSzPts val="1100"/>
              <a:buFontTx/>
              <a:buChar char="-"/>
            </a:pPr>
            <a:r>
              <a:rPr lang="fr-FR" sz="1400" b="1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développer le lien établissements scolaires / club</a:t>
            </a:r>
          </a:p>
          <a:p>
            <a:pPr marL="285750" indent="-285750" algn="just">
              <a:lnSpc>
                <a:spcPct val="115000"/>
              </a:lnSpc>
              <a:spcBef>
                <a:spcPts val="600"/>
              </a:spcBef>
              <a:buClr>
                <a:schemeClr val="dk1"/>
              </a:buClr>
              <a:buSzPts val="1100"/>
              <a:buFontTx/>
              <a:buChar char="-"/>
            </a:pP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Permettre aux établissements de contribuer aux 30mn APQ (Activité Physique Quotidienne) en complément de l’EPS</a:t>
            </a:r>
          </a:p>
          <a:p>
            <a:pPr marL="285750" indent="-285750" algn="just">
              <a:lnSpc>
                <a:spcPct val="115000"/>
              </a:lnSpc>
              <a:spcBef>
                <a:spcPts val="600"/>
              </a:spcBef>
              <a:buClr>
                <a:schemeClr val="dk1"/>
              </a:buClr>
              <a:buSzPts val="1100"/>
              <a:buFontTx/>
              <a:buChar char="-"/>
            </a:pP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Faciliter l’accès autonome du ping-pong aux élèves sur toute leur journée scolaire</a:t>
            </a:r>
            <a:endParaRPr lang="fr-FR" sz="1400" dirty="0">
              <a:solidFill>
                <a:schemeClr val="accent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fr-FR" sz="1400" dirty="0">
              <a:solidFill>
                <a:schemeClr val="accent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fr-FR" dirty="0">
              <a:solidFill>
                <a:schemeClr val="accent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0" indent="1790700">
              <a:lnSpc>
                <a:spcPct val="115000"/>
              </a:lnSpc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fr-FR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C85A19"/>
              </a:buClr>
              <a:buSzPts val="1400"/>
              <a:buFont typeface="Verdana"/>
              <a:buNone/>
            </a:pPr>
            <a:endParaRPr lang="fr-FR" dirty="0"/>
          </a:p>
        </p:txBody>
      </p:sp>
      <p:pic>
        <p:nvPicPr>
          <p:cNvPr id="3" name="Image 2" descr="Une image contenant chaussures, plein air, personne, habits&#10;&#10;Le contenu généré par l’IA peut être incorrect.">
            <a:extLst>
              <a:ext uri="{FF2B5EF4-FFF2-40B4-BE49-F238E27FC236}">
                <a16:creationId xmlns:a16="http://schemas.microsoft.com/office/drawing/2014/main" id="{3CF26981-2DFF-3699-A6C7-DA81EAEB9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5513" y="4419797"/>
            <a:ext cx="4800887" cy="21603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2B588A2-1B4E-A51B-3B6F-5529E77B2424}"/>
              </a:ext>
            </a:extLst>
          </p:cNvPr>
          <p:cNvSpPr txBox="1"/>
          <p:nvPr/>
        </p:nvSpPr>
        <p:spPr>
          <a:xfrm>
            <a:off x="536769" y="4736013"/>
            <a:ext cx="45904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Un </a:t>
            </a: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kit matériel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(raquettes et balles) est également fourni, à destination des élèves pour une pratique autonome</a:t>
            </a:r>
            <a:r>
              <a:rPr lang="fr-FR" sz="14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 de la discipline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056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6A8C4-99CE-24A1-34CA-0F649226D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7B7FCF6-0CAC-ABD6-11ED-DE90D1376E74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504497" y="474436"/>
            <a:ext cx="5591503" cy="450474"/>
          </a:xfrm>
        </p:spPr>
        <p:txBody>
          <a:bodyPr/>
          <a:lstStyle/>
          <a:p>
            <a:r>
              <a:rPr lang="fr-F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MODE OPERATOIRE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F6C188D1-8009-B1FF-1C1E-A028164B6B19}"/>
              </a:ext>
            </a:extLst>
          </p:cNvPr>
          <p:cNvSpPr txBox="1">
            <a:spLocks/>
          </p:cNvSpPr>
          <p:nvPr/>
        </p:nvSpPr>
        <p:spPr>
          <a:xfrm>
            <a:off x="635126" y="1886594"/>
            <a:ext cx="5999354" cy="39822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fr-FR" sz="1400" b="1" dirty="0">
                <a:solidFill>
                  <a:srgbClr val="E82928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Les différents critères étudiés pour le choix des écoles gagnantes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: 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</a:pPr>
            <a:endParaRPr lang="fr-FR" sz="1000" b="1" dirty="0">
              <a:solidFill>
                <a:schemeClr val="accent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FontTx/>
              <a:buChar char="-"/>
            </a:pP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Projet d'animation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dynamique autour de l’utilisation de cette table extérieure, en  lien avec les « 30mn d’Activité physique Quotidienne »</a:t>
            </a:r>
          </a:p>
          <a:p>
            <a:pPr marL="285750" lvl="0" indent="-28575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FontTx/>
              <a:buChar char="-"/>
            </a:pPr>
            <a:endParaRPr lang="fr-FR" sz="600" dirty="0">
              <a:solidFill>
                <a:schemeClr val="accent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85750" indent="-28575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FontTx/>
              <a:buChar char="-"/>
            </a:pP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Participation au </a:t>
            </a: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« défi </a:t>
            </a:r>
            <a:r>
              <a:rPr lang="fr-FR" sz="1400" b="1" dirty="0" err="1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Olymping</a:t>
            </a: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 »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au printemps 2026 et/ou engagement de participation pendant la SOP fin mars/début avril 2027</a:t>
            </a:r>
          </a:p>
          <a:p>
            <a:pPr marL="285750" indent="-28575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FontTx/>
              <a:buChar char="-"/>
            </a:pPr>
            <a:endParaRPr lang="fr-FR" sz="600" dirty="0">
              <a:solidFill>
                <a:schemeClr val="accent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FontTx/>
              <a:buChar char="-"/>
            </a:pP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Accord préalable de la direction (et/ou gestionnaire) 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de l’établissement à l’installation d’une table fixe dans la cour de récréation, à son montage, et éventuellement à son co-financement</a:t>
            </a:r>
          </a:p>
          <a:p>
            <a:pPr marL="285750" lvl="0" indent="-28575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FontTx/>
              <a:buChar char="-"/>
            </a:pPr>
            <a:endParaRPr lang="fr-FR" sz="600" dirty="0">
              <a:solidFill>
                <a:schemeClr val="accent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85750" lvl="0" indent="-28575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FontTx/>
              <a:buChar char="-"/>
            </a:pP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Priorité aux établissements ayant une </a:t>
            </a: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activité tennis de table active au sein de leur AS</a:t>
            </a:r>
          </a:p>
          <a:p>
            <a:pPr marL="285750" lvl="0" indent="-28575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FontTx/>
              <a:buChar char="-"/>
            </a:pPr>
            <a:endParaRPr lang="fr-FR" sz="600" b="1" dirty="0">
              <a:solidFill>
                <a:schemeClr val="accent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85750" indent="-28575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FontTx/>
              <a:buChar char="-"/>
            </a:pP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Proximité de l’établissement avec un club de TT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(bonus si actions réalisées en partenariat ces 3-4 dernières années)</a:t>
            </a:r>
          </a:p>
          <a:p>
            <a:pPr marL="285750" indent="-28575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FontTx/>
              <a:buChar char="-"/>
            </a:pPr>
            <a:endParaRPr lang="fr-FR" sz="600" dirty="0">
              <a:solidFill>
                <a:schemeClr val="accent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marL="285750" indent="-28575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FontTx/>
              <a:buChar char="-"/>
            </a:pP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Répartition des tables sur </a:t>
            </a: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l’ensemble des territoires 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métropolitains et ultra-marins, proportionnellement au nombre de candidatures d’établissement sur chacun d’eux.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2243434-4D47-6AA9-9E8C-15FDA9443321}"/>
              </a:ext>
            </a:extLst>
          </p:cNvPr>
          <p:cNvSpPr txBox="1"/>
          <p:nvPr/>
        </p:nvSpPr>
        <p:spPr>
          <a:xfrm>
            <a:off x="504497" y="1175656"/>
            <a:ext cx="938348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Candidature des établissements via un </a:t>
            </a: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formulaire en ligne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généré par la FFTT puis distribué via l’UNSS ou l’UGSEL, ou via des clubs pongistes partenaires de l’établissement, entre le </a:t>
            </a:r>
            <a:r>
              <a:rPr lang="fr-FR" sz="1400" u="sng" dirty="0">
                <a:solidFill>
                  <a:schemeClr val="accent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28 septembre et le 20 novembre 2026.</a:t>
            </a:r>
            <a:endParaRPr lang="fr-FR" sz="1400" dirty="0">
              <a:solidFill>
                <a:schemeClr val="accent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CA3BEA8-80FA-73FB-1232-0B6ED5FA5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7377" y="2250868"/>
            <a:ext cx="3052017" cy="371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102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C66DE-FAA9-FF76-C778-C3EF95310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9FB76B7-39CA-6BDC-0D1B-4C993CF24582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672662" y="534338"/>
            <a:ext cx="7945821" cy="558738"/>
          </a:xfrm>
        </p:spPr>
        <p:txBody>
          <a:bodyPr/>
          <a:lstStyle/>
          <a:p>
            <a:r>
              <a:rPr lang="fr-F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DOTATION DE L’OPERATION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8176650-0577-7764-5622-54441A574A17}"/>
              </a:ext>
            </a:extLst>
          </p:cNvPr>
          <p:cNvSpPr txBox="1">
            <a:spLocks/>
          </p:cNvSpPr>
          <p:nvPr/>
        </p:nvSpPr>
        <p:spPr>
          <a:xfrm>
            <a:off x="562485" y="1351280"/>
            <a:ext cx="10522076" cy="51003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Pour cette 6</a:t>
            </a:r>
            <a:r>
              <a:rPr lang="fr-FR" sz="1400" b="1" baseline="30000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ème</a:t>
            </a: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édition, 120 tables sont en jeu 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(50 collèges / 30 lycées UNSS &amp; 40 collèges-lycées UGSEL)</a:t>
            </a:r>
          </a:p>
          <a:p>
            <a:pPr marL="0" lvl="0" indent="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fr-FR" sz="1400" dirty="0">
              <a:solidFill>
                <a:schemeClr val="accent1"/>
              </a:solidFill>
              <a:highlight>
                <a:srgbClr val="FFFFFF"/>
              </a:highlight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lvl="0" indent="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Les établissements gagnants sont choisis par des commissions mixtes régionales pour les établissements UNSS et UGSEL (Ligue régionale TT + référent régional UNSS ou UGSEL) qui proposent une présélection à un jury FFTT</a:t>
            </a:r>
            <a:endParaRPr lang="fr-FR" sz="1050" dirty="0">
              <a:solidFill>
                <a:schemeClr val="accent1"/>
              </a:solidFill>
              <a:highlight>
                <a:srgbClr val="FFFFFF"/>
              </a:highlight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lvl="0" indent="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fr-FR" sz="900" dirty="0">
              <a:solidFill>
                <a:schemeClr val="accent1"/>
              </a:solidFill>
              <a:highlight>
                <a:srgbClr val="FFFFFF"/>
              </a:highlight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lvl="0" indent="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Les lauréats seront prévenus </a:t>
            </a: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avant le 20 décembre 2026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. Après paiement de la participation financière (par les établissements scolaires) suite à réception d’une facture début janvier, la livraison des tables se fait sur site en février/mars 2026. </a:t>
            </a:r>
          </a:p>
          <a:p>
            <a:pPr marL="0" lvl="0" indent="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Sans paiement au 15 février 2027, la table sera attribuée à un autre établissement candidat non doté.</a:t>
            </a:r>
          </a:p>
          <a:p>
            <a:pPr marL="0" lvl="0" indent="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fr-FR" sz="1100" b="1" dirty="0">
              <a:solidFill>
                <a:schemeClr val="accent1"/>
              </a:solidFill>
              <a:highlight>
                <a:srgbClr val="FFFFFF"/>
              </a:highlight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lvl="0" indent="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fr-FR" sz="1100" b="1" dirty="0">
              <a:solidFill>
                <a:schemeClr val="accent1"/>
              </a:solidFill>
              <a:highlight>
                <a:srgbClr val="FFFFFF"/>
              </a:highlight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indent="0">
              <a:lnSpc>
                <a:spcPct val="114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Reste à charge de </a:t>
            </a:r>
            <a:r>
              <a:rPr lang="fr-FR" sz="1400" b="1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600 € pour les établissements affiliées UNSS ou UGSEL 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uFill>
                  <a:noFill/>
                </a:u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(soit 50% de remise sur le prix public), 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avec contribution possible de divers partenaires. </a:t>
            </a:r>
            <a:endParaRPr lang="fr-FR" sz="1100" dirty="0">
              <a:solidFill>
                <a:schemeClr val="accent1"/>
              </a:solidFill>
              <a:highlight>
                <a:srgbClr val="FFFFFF"/>
              </a:highlight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SzPts val="1400"/>
              <a:buNone/>
            </a:pPr>
            <a:r>
              <a:rPr lang="fr-FR" sz="1100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	</a:t>
            </a:r>
          </a:p>
          <a:p>
            <a:pPr marL="0" lvl="0" indent="0">
              <a:lnSpc>
                <a:spcPct val="115000"/>
              </a:lnSpc>
              <a:spcBef>
                <a:spcPts val="600"/>
              </a:spcBef>
              <a:buSzPts val="1400"/>
              <a:buNone/>
            </a:pPr>
            <a:r>
              <a:rPr lang="fr-FR" sz="1400" u="sng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Livraison gratuite 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de tables fixes 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uFill>
                  <a:noFill/>
                </a:u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Cornilleau « Campus » customisées à l’effigie de cette opération, à visser au sol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dans la cour de récréation de chaque établissement lauréat (si possible dans un espace abrité pour utilisation optimale de l’équipement).</a:t>
            </a:r>
          </a:p>
          <a:p>
            <a:pPr marL="0" lvl="0" indent="0">
              <a:spcBef>
                <a:spcPts val="0"/>
              </a:spcBef>
              <a:buClr>
                <a:schemeClr val="dk1"/>
              </a:buClr>
              <a:buSzPts val="1100"/>
              <a:buNone/>
            </a:pPr>
            <a:endParaRPr lang="fr-FR" sz="1400" dirty="0">
              <a:solidFill>
                <a:schemeClr val="accent1"/>
              </a:solidFill>
              <a:highlight>
                <a:srgbClr val="FFFFFF"/>
              </a:highlight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0" lvl="0" indent="0"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Suite au « défi </a:t>
            </a:r>
            <a:r>
              <a:rPr lang="fr-FR" sz="1400" dirty="0" err="1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Olymping</a:t>
            </a:r>
            <a:r>
              <a:rPr lang="fr-FR" sz="1400" dirty="0">
                <a:solidFill>
                  <a:schemeClr val="accent1"/>
                </a:solidFill>
                <a:highlight>
                  <a:srgbClr val="FFFFFF"/>
                </a:highlight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 » (action SOP), la FFTT offre un kit matériel comprenant 4 raquettes outdoor + 1 boîte de 6 balles outdoor, ainsi qu’un livre pédagogique pour les profs d’EPS à tous les collèges/lycées lauréats ayant retourné leurs résultats (nombre d’échanges réalisés) à la FFTT.</a:t>
            </a:r>
          </a:p>
          <a:p>
            <a:pPr marL="0" indent="0" algn="just">
              <a:lnSpc>
                <a:spcPct val="115000"/>
              </a:lnSpc>
              <a:spcBef>
                <a:spcPts val="600"/>
              </a:spcBef>
              <a:buClr>
                <a:schemeClr val="dk1"/>
              </a:buClr>
              <a:buSzPts val="1100"/>
              <a:buNone/>
            </a:pPr>
            <a:endParaRPr lang="fr-FR" sz="1800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9660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2C010191-8EF7-B599-E3DE-3A1977B70DAB}"/>
              </a:ext>
            </a:extLst>
          </p:cNvPr>
          <p:cNvSpPr txBox="1">
            <a:spLocks/>
          </p:cNvSpPr>
          <p:nvPr/>
        </p:nvSpPr>
        <p:spPr>
          <a:xfrm>
            <a:off x="831850" y="1825625"/>
            <a:ext cx="3971798" cy="36304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81EAE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81EAE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81EAE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81EAE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81EAE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200"/>
              </a:spcBef>
              <a:buNone/>
            </a:pP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" name="Espace réservé du contenu 9">
            <a:extLst>
              <a:ext uri="{FF2B5EF4-FFF2-40B4-BE49-F238E27FC236}">
                <a16:creationId xmlns:a16="http://schemas.microsoft.com/office/drawing/2014/main" id="{B6F11716-F109-BE4E-38C8-FDFDA1CEB3D0}"/>
              </a:ext>
            </a:extLst>
          </p:cNvPr>
          <p:cNvSpPr txBox="1">
            <a:spLocks/>
          </p:cNvSpPr>
          <p:nvPr/>
        </p:nvSpPr>
        <p:spPr>
          <a:xfrm>
            <a:off x="599088" y="1442597"/>
            <a:ext cx="7305392" cy="41915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fr-FR" sz="1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85 établissements dotés (affiliés UNSS ou UGSEL)</a:t>
            </a:r>
          </a:p>
          <a:p>
            <a:pPr marL="285750" indent="-285750">
              <a:buFontTx/>
              <a:buChar char="-"/>
            </a:pPr>
            <a:endParaRPr lang="fr-FR" sz="1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1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50 931 élèves bénéficiaires</a:t>
            </a:r>
          </a:p>
          <a:p>
            <a:pPr marL="285750" indent="-285750">
              <a:buFontTx/>
              <a:buChar char="-"/>
            </a:pPr>
            <a:endParaRPr lang="fr-FR" sz="1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1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collèges / 35 lycées dotés, parmi les 180 candidats</a:t>
            </a:r>
          </a:p>
          <a:p>
            <a:pPr marL="285750" indent="-285750">
              <a:buFontTx/>
              <a:buChar char="-"/>
            </a:pPr>
            <a:endParaRPr lang="fr-FR" sz="1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sz="1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 établissements publics / 25 privés, issues de 12 régions et 26 départements différents (dont 1 d’Outre-Mer)</a:t>
            </a:r>
          </a:p>
          <a:p>
            <a:endParaRPr lang="fr-FR" sz="1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7" name="Espace réservé du texte 4">
            <a:extLst>
              <a:ext uri="{FF2B5EF4-FFF2-40B4-BE49-F238E27FC236}">
                <a16:creationId xmlns:a16="http://schemas.microsoft.com/office/drawing/2014/main" id="{57B573FE-68C6-2A48-06C1-53B31E466CB8}"/>
              </a:ext>
            </a:extLst>
          </p:cNvPr>
          <p:cNvSpPr txBox="1">
            <a:spLocks/>
          </p:cNvSpPr>
          <p:nvPr/>
        </p:nvSpPr>
        <p:spPr>
          <a:xfrm>
            <a:off x="599089" y="893959"/>
            <a:ext cx="9642191" cy="4573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kern="1200">
                <a:solidFill>
                  <a:schemeClr val="bg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BILAN CHIFFRE DE L’EDITION 2025/2026 </a:t>
            </a:r>
          </a:p>
          <a:p>
            <a:r>
              <a:rPr lang="fr-FR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(pour les collèges &amp; lycées) :</a:t>
            </a:r>
          </a:p>
        </p:txBody>
      </p:sp>
    </p:spTree>
    <p:extLst>
      <p:ext uri="{BB962C8B-B14F-4D97-AF65-F5344CB8AC3E}">
        <p14:creationId xmlns:p14="http://schemas.microsoft.com/office/powerpoint/2010/main" val="399692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BF8C6C3-B778-37BA-5A48-51CC101B4B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37280" y="5984240"/>
            <a:ext cx="5323840" cy="416560"/>
          </a:xfrm>
        </p:spPr>
        <p:txBody>
          <a:bodyPr>
            <a:normAutofit/>
          </a:bodyPr>
          <a:lstStyle/>
          <a:p>
            <a:r>
              <a:rPr lang="fr-FR" sz="1200" dirty="0"/>
              <a:t>Mickaël MEVELLEC – </a:t>
            </a:r>
            <a:r>
              <a:rPr lang="fr-FR" sz="1200" dirty="0">
                <a:hlinkClick r:id="rId2"/>
              </a:rPr>
              <a:t>mickael.mevellec@fftt.org</a:t>
            </a:r>
            <a:r>
              <a:rPr lang="fr-FR" sz="1200" dirty="0"/>
              <a:t> – 06.84.55.16.99</a:t>
            </a:r>
          </a:p>
        </p:txBody>
      </p:sp>
    </p:spTree>
    <p:extLst>
      <p:ext uri="{BB962C8B-B14F-4D97-AF65-F5344CB8AC3E}">
        <p14:creationId xmlns:p14="http://schemas.microsoft.com/office/powerpoint/2010/main" val="80172638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ED92334862D34A8A5D73CC3048FED9" ma:contentTypeVersion="17" ma:contentTypeDescription="Crée un document." ma:contentTypeScope="" ma:versionID="7c35656fa23be7120af90fb613cd936b">
  <xsd:schema xmlns:xsd="http://www.w3.org/2001/XMLSchema" xmlns:xs="http://www.w3.org/2001/XMLSchema" xmlns:p="http://schemas.microsoft.com/office/2006/metadata/properties" xmlns:ns2="8912e14d-c009-49c4-b751-748f255b9f35" xmlns:ns3="ebb63b81-4ad0-4df0-9971-de468b57cd71" targetNamespace="http://schemas.microsoft.com/office/2006/metadata/properties" ma:root="true" ma:fieldsID="3969b8a3d0503201fa5e70173597395e" ns2:_="" ns3:_="">
    <xsd:import namespace="8912e14d-c009-49c4-b751-748f255b9f35"/>
    <xsd:import namespace="ebb63b81-4ad0-4df0-9971-de468b57cd7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2:MediaLengthInSecond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12e14d-c009-49c4-b751-748f255b9f3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alises d’images" ma:readOnly="false" ma:fieldId="{5cf76f15-5ced-4ddc-b409-7134ff3c332f}" ma:taxonomyMulti="true" ma:sspId="f4cf9922-1f5a-4bfa-9a04-3c4f15287c3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b63b81-4ad0-4df0-9971-de468b57cd71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62006d95-09ed-4388-96b9-cfd24a1f535e}" ma:internalName="TaxCatchAll" ma:showField="CatchAllData" ma:web="ebb63b81-4ad0-4df0-9971-de468b57cd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912e14d-c009-49c4-b751-748f255b9f35">
      <Terms xmlns="http://schemas.microsoft.com/office/infopath/2007/PartnerControls"/>
    </lcf76f155ced4ddcb4097134ff3c332f>
    <TaxCatchAll xmlns="ebb63b81-4ad0-4df0-9971-de468b57cd71" xsi:nil="true"/>
  </documentManagement>
</p:properties>
</file>

<file path=customXml/itemProps1.xml><?xml version="1.0" encoding="utf-8"?>
<ds:datastoreItem xmlns:ds="http://schemas.openxmlformats.org/officeDocument/2006/customXml" ds:itemID="{B371BC4F-8FD8-4782-9EF6-1AC25CEAA0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12e14d-c009-49c4-b751-748f255b9f35"/>
    <ds:schemaRef ds:uri="ebb63b81-4ad0-4df0-9971-de468b57cd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3EC7C4-DFB9-4E3C-AFA3-BDB47F658AE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261FD6-812A-49A1-87A3-FEA11877B980}">
  <ds:schemaRefs>
    <ds:schemaRef ds:uri="http://schemas.microsoft.com/office/2006/metadata/properties"/>
    <ds:schemaRef ds:uri="http://schemas.microsoft.com/office/infopath/2007/PartnerControls"/>
    <ds:schemaRef ds:uri="8912e14d-c009-49c4-b751-748f255b9f35"/>
    <ds:schemaRef ds:uri="ebb63b81-4ad0-4df0-9971-de468b57cd7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22165</TotalTime>
  <Words>622</Words>
  <Application>Microsoft Office PowerPoint</Application>
  <PresentationFormat>Grand écran</PresentationFormat>
  <Paragraphs>54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Poppins</vt:lpstr>
      <vt:lpstr>Verdana</vt:lpstr>
      <vt:lpstr>Thème Office</vt:lpstr>
      <vt:lpstr>OPERATION    « 1 ETABLISSEMENT / 1 TABLE »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Roxane</dc:creator>
  <cp:lastModifiedBy>Mickaël MEVELLEC</cp:lastModifiedBy>
  <cp:revision>24</cp:revision>
  <dcterms:created xsi:type="dcterms:W3CDTF">2025-05-22T09:28:11Z</dcterms:created>
  <dcterms:modified xsi:type="dcterms:W3CDTF">2026-09-17T14:40:40Z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0x010100B5ED92334862D34A8A5D73CC3048FED9</vt:lpwstr>
  </property>
  <property fmtid="{D5CDD505-2E9C-101B-9397-08002B2CF9AE}" pid="3" name="MediaServiceImageTags">
    <vt:lpwstr/>
  </property>
</Properties>
</file>